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2" r:id="rId9"/>
    <p:sldId id="263" r:id="rId10"/>
    <p:sldId id="261" r:id="rId11"/>
    <p:sldId id="264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3BA3D4-5471-423F-A6A1-2D04F83F0306}" v="155" dt="2020-09-28T10:23:18.241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S::p.cup@helicon.nl::acdf420d-3d1b-463e-9173-44ff0cd1b36a" providerId="AD" clId="Web-{EA3BA3D4-5471-423F-A6A1-2D04F83F0306}"/>
    <pc:docChg chg="modSld">
      <pc:chgData name="Pascalle Cup" userId="S::p.cup@helicon.nl::acdf420d-3d1b-463e-9173-44ff0cd1b36a" providerId="AD" clId="Web-{EA3BA3D4-5471-423F-A6A1-2D04F83F0306}" dt="2020-09-28T10:23:18.241" v="132"/>
      <pc:docMkLst>
        <pc:docMk/>
      </pc:docMkLst>
      <pc:sldChg chg="modSp">
        <pc:chgData name="Pascalle Cup" userId="S::p.cup@helicon.nl::acdf420d-3d1b-463e-9173-44ff0cd1b36a" providerId="AD" clId="Web-{EA3BA3D4-5471-423F-A6A1-2D04F83F0306}" dt="2020-09-28T10:23:18.241" v="132"/>
        <pc:sldMkLst>
          <pc:docMk/>
          <pc:sldMk cId="1684571634" sldId="261"/>
        </pc:sldMkLst>
        <pc:graphicFrameChg chg="mod modGraphic">
          <ac:chgData name="Pascalle Cup" userId="S::p.cup@helicon.nl::acdf420d-3d1b-463e-9173-44ff0cd1b36a" providerId="AD" clId="Web-{EA3BA3D4-5471-423F-A6A1-2D04F83F0306}" dt="2020-09-28T10:23:18.241" v="132"/>
          <ac:graphicFrameMkLst>
            <pc:docMk/>
            <pc:sldMk cId="1684571634" sldId="261"/>
            <ac:graphicFrameMk id="2" creationId="{7E8B3F77-672C-4D9C-A735-EBAD193DC5A7}"/>
          </ac:graphicFrameMkLst>
        </pc:graphicFrameChg>
      </pc:sldChg>
      <pc:sldChg chg="modSp">
        <pc:chgData name="Pascalle Cup" userId="S::p.cup@helicon.nl::acdf420d-3d1b-463e-9173-44ff0cd1b36a" providerId="AD" clId="Web-{EA3BA3D4-5471-423F-A6A1-2D04F83F0306}" dt="2020-09-28T10:21:26.443" v="60" actId="20577"/>
        <pc:sldMkLst>
          <pc:docMk/>
          <pc:sldMk cId="1536430838" sldId="263"/>
        </pc:sldMkLst>
        <pc:spChg chg="mod">
          <ac:chgData name="Pascalle Cup" userId="S::p.cup@helicon.nl::acdf420d-3d1b-463e-9173-44ff0cd1b36a" providerId="AD" clId="Web-{EA3BA3D4-5471-423F-A6A1-2D04F83F0306}" dt="2020-09-28T10:21:26.443" v="60" actId="20577"/>
          <ac:spMkLst>
            <pc:docMk/>
            <pc:sldMk cId="1536430838" sldId="263"/>
            <ac:spMk id="3" creationId="{75FCFBD2-54FC-49F3-9387-78A7073534EA}"/>
          </ac:spMkLst>
        </pc:spChg>
      </pc:sldChg>
      <pc:sldChg chg="modSp">
        <pc:chgData name="Pascalle Cup" userId="S::p.cup@helicon.nl::acdf420d-3d1b-463e-9173-44ff0cd1b36a" providerId="AD" clId="Web-{EA3BA3D4-5471-423F-A6A1-2D04F83F0306}" dt="2020-09-28T10:22:57.663" v="130" actId="1076"/>
        <pc:sldMkLst>
          <pc:docMk/>
          <pc:sldMk cId="1103892122" sldId="264"/>
        </pc:sldMkLst>
        <pc:spChg chg="mod">
          <ac:chgData name="Pascalle Cup" userId="S::p.cup@helicon.nl::acdf420d-3d1b-463e-9173-44ff0cd1b36a" providerId="AD" clId="Web-{EA3BA3D4-5471-423F-A6A1-2D04F83F0306}" dt="2020-09-28T10:22:53.788" v="129" actId="1076"/>
          <ac:spMkLst>
            <pc:docMk/>
            <pc:sldMk cId="1103892122" sldId="264"/>
            <ac:spMk id="2" creationId="{24278F99-B067-46A1-9FF4-7F3629F12DD8}"/>
          </ac:spMkLst>
        </pc:spChg>
        <pc:graphicFrameChg chg="mod modGraphic">
          <ac:chgData name="Pascalle Cup" userId="S::p.cup@helicon.nl::acdf420d-3d1b-463e-9173-44ff0cd1b36a" providerId="AD" clId="Web-{EA3BA3D4-5471-423F-A6A1-2D04F83F0306}" dt="2020-09-28T10:22:57.663" v="130" actId="1076"/>
          <ac:graphicFrameMkLst>
            <pc:docMk/>
            <pc:sldMk cId="1103892122" sldId="264"/>
            <ac:graphicFrameMk id="3" creationId="{B1503479-D93F-498C-868F-2E1361BFF9F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91782C-5529-4F5F-8901-0EB54374D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935C63-F6F5-40A6-8C8F-FF0FE47D8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71FB1F-B6D9-4B9D-9C16-37B36D4E6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0A7BC7-3133-4B01-B67A-F593A53D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2F2996-5411-4E44-99A9-84C5F7CA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1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96AE32-9B3E-452A-93FD-AF9F9508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0749B8-4EEE-4458-B300-80F733F4A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81EE55-E907-4029-987A-50E62AAE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780068-51A5-4BA9-9A31-E11DB195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5FF8E2-4FD7-489A-BB7C-B08C0334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03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E4BCC4A-8A84-457A-8F73-10F520676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2D84EC9-954B-4DB9-BE15-74D25ECDA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0F46EF-8B49-4CC2-A1D9-79ED8DDA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993466-5597-453A-9CAC-D396A733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EFBAD3-AFA7-4EDF-B64C-2F41EB99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62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76625-81B3-473E-933F-6D30CCBC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4A47E1-3F2F-498B-9F85-8BEF08060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CBFF34-CE4C-41D3-8A77-68DC66E5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1A5B83-E6A1-42A4-BCAA-A58988CF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5ED92E-224B-4895-A83C-E9A4CFD1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7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52EC2-4584-4BF5-B195-3A90B7B76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68CBFD-718D-4574-9963-D62215645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9EF8AF-A5E9-479B-A9BA-8A9E57CC5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3B6B2C-25AA-44B2-8771-41B4B017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AA3BFF-367E-4845-9CCC-524789C9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42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ADC8B-A555-46B7-B632-FA4AEE15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798770-CFEF-486B-967F-3A2595E49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7CDBED-CD10-46D1-A726-67983A146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D371BA-A32E-4B9F-AA34-33B18BFB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3B2B4C8-A9A6-4833-B054-9A87751E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87964E-0F6D-4166-A6C0-485D5E47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10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A8604-EC36-4D6B-A3BE-0385B026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E3CBA7-76B9-48D0-B4A5-0FB9E9CA5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68F1E6-B08E-42A9-89C3-67DF5C55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7A280F7-98BD-4076-AA01-487060E14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283FA38-0B21-44B2-B6A7-CEB0FC679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089AB5-4BF8-4863-8037-AEDB6146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3A56142-ECBC-4BFC-ABDB-36C2C16B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FE35347-CA74-4C4A-934C-FB1DF8EDA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54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96A64-17CB-408C-BB87-CC8394519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3FD41F3-A3BB-4B58-8203-6A80F72F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588A09-FF85-48C4-9540-BB6BF166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1E22039-9EB7-41D9-89C1-DC9313EA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2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8CEF17-330D-4A75-A8A5-817A0152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CB859A0-C080-4E3E-8A5D-D851C2C2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7314AA-AC0B-4C85-88CB-A6098BEC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97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F9344-896D-4414-A011-26D62BAA5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5EE16F-4939-4AA2-A472-D774B4229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835D1B-1BE8-4D9C-B4C7-FB805D3C8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A0DE36E-40A2-463F-A431-685BF185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3E8C22-EA21-4B7D-BD42-A09C4A1C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8D4C30-D9B2-4B47-BEE9-66ADEA2D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5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513D41-BA78-4460-85B4-FFB40366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4E8CFA-E2EB-4F02-A195-1D3FC0637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7D6E07-58C2-4395-9243-4FC0D375B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D7C032-D0BF-4470-A0BD-EFB0C317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9E8289-8889-4BCE-8CE4-7BCA15A3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955B51-5C8B-4DA1-8436-B58C41DC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6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C57D612-9931-48D8-B046-C4868869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20B4E9-1BFD-4749-A787-F0B1D5378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7B5C2C-8EE2-4CF4-AE31-D491C0319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4486-B9A2-4029-AF87-41E9CACD4001}" type="datetimeFigureOut">
              <a:rPr lang="nl-NL" smtClean="0"/>
              <a:t>28-9-2020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BF9258-CE05-4FA8-8561-3D3881B48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4F0DDE-84A8-423D-AE1E-431180ED4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56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18B1E47-659E-492E-9B00-B17FB81BA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52289"/>
            <a:ext cx="3976496" cy="3900326"/>
          </a:xfrm>
        </p:spPr>
        <p:txBody>
          <a:bodyPr>
            <a:normAutofit/>
          </a:bodyPr>
          <a:lstStyle/>
          <a:p>
            <a:pPr algn="l"/>
            <a:r>
              <a:rPr lang="nl-NL" sz="5200"/>
              <a:t>Aftrap IBS De Leefbare stad </a:t>
            </a:r>
            <a:br>
              <a:rPr lang="nl-NL" sz="5200"/>
            </a:br>
            <a:r>
              <a:rPr lang="nl-NL" sz="5200"/>
              <a:t>week 5 lj3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CC2D8F4-243C-4F0F-B0B3-D9F15F218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24330"/>
            <a:ext cx="3976496" cy="1521620"/>
          </a:xfrm>
        </p:spPr>
        <p:txBody>
          <a:bodyPr>
            <a:normAutofit/>
          </a:bodyPr>
          <a:lstStyle/>
          <a:p>
            <a:pPr algn="l"/>
            <a:r>
              <a:rPr lang="nl-NL"/>
              <a:t>Maandag 28 september 2020</a:t>
            </a:r>
          </a:p>
        </p:txBody>
      </p:sp>
      <p:pic>
        <p:nvPicPr>
          <p:cNvPr id="4" name="Picture 4" descr="Global Goals voor het MKB, nut of noodzaak? - Good2Connect">
            <a:extLst>
              <a:ext uri="{FF2B5EF4-FFF2-40B4-BE49-F238E27FC236}">
                <a16:creationId xmlns:a16="http://schemas.microsoft.com/office/drawing/2014/main" id="{17BA9D72-67B4-4035-AF51-01AB0F751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6557" y="1804544"/>
            <a:ext cx="6164194" cy="308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702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6E72C8E7-C167-479E-BC51-1D60DA40E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17340"/>
              </p:ext>
            </p:extLst>
          </p:nvPr>
        </p:nvGraphicFramePr>
        <p:xfrm>
          <a:off x="643467" y="661637"/>
          <a:ext cx="10905069" cy="5009416"/>
        </p:xfrm>
        <a:graphic>
          <a:graphicData uri="http://schemas.openxmlformats.org/drawingml/2006/table">
            <a:tbl>
              <a:tblPr firstRow="1" bandRow="1"/>
              <a:tblGrid>
                <a:gridCol w="1253482">
                  <a:extLst>
                    <a:ext uri="{9D8B030D-6E8A-4147-A177-3AD203B41FA5}">
                      <a16:colId xmlns:a16="http://schemas.microsoft.com/office/drawing/2014/main" val="4282662472"/>
                    </a:ext>
                  </a:extLst>
                </a:gridCol>
                <a:gridCol w="3225094">
                  <a:extLst>
                    <a:ext uri="{9D8B030D-6E8A-4147-A177-3AD203B41FA5}">
                      <a16:colId xmlns:a16="http://schemas.microsoft.com/office/drawing/2014/main" val="2673575838"/>
                    </a:ext>
                  </a:extLst>
                </a:gridCol>
                <a:gridCol w="2229415">
                  <a:extLst>
                    <a:ext uri="{9D8B030D-6E8A-4147-A177-3AD203B41FA5}">
                      <a16:colId xmlns:a16="http://schemas.microsoft.com/office/drawing/2014/main" val="3700353513"/>
                    </a:ext>
                  </a:extLst>
                </a:gridCol>
                <a:gridCol w="2098539">
                  <a:extLst>
                    <a:ext uri="{9D8B030D-6E8A-4147-A177-3AD203B41FA5}">
                      <a16:colId xmlns:a16="http://schemas.microsoft.com/office/drawing/2014/main" val="3359950307"/>
                    </a:ext>
                  </a:extLst>
                </a:gridCol>
                <a:gridCol w="2098539">
                  <a:extLst>
                    <a:ext uri="{9D8B030D-6E8A-4147-A177-3AD203B41FA5}">
                      <a16:colId xmlns:a16="http://schemas.microsoft.com/office/drawing/2014/main" val="462806613"/>
                    </a:ext>
                  </a:extLst>
                </a:gridCol>
              </a:tblGrid>
              <a:tr h="525312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Maandag 28 september: 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43046"/>
                  </a:ext>
                </a:extLst>
              </a:tr>
              <a:tr h="823169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11.15 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Algemene aftrap met info over week en dag.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Algemeen kanaal lj3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Iedereen  </a:t>
                      </a:r>
                      <a:endParaRPr lang="nl-NL" sz="3200" b="0" i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Pascalle   </a:t>
                      </a:r>
                      <a:endParaRPr lang="nl-NL" sz="3200" b="0" i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841506"/>
                  </a:ext>
                </a:extLst>
              </a:tr>
              <a:tr h="823169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11.30  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Financieel management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Algemeen kanaal lj3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Iedereen  </a:t>
                      </a:r>
                      <a:endParaRPr lang="nl-NL" sz="3200" b="0" i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Thomas  </a:t>
                      </a:r>
                      <a:endParaRPr lang="nl-NL" sz="3200" b="0" i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46521"/>
                  </a:ext>
                </a:extLst>
              </a:tr>
              <a:tr h="525312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12.15  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LUNCHPAUZE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269084"/>
                  </a:ext>
                </a:extLst>
              </a:tr>
              <a:tr h="231245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>
                          <a:effectLst/>
                          <a:latin typeface="Calibri" panose="020F0502020204030204" pitchFamily="34" charset="0"/>
                        </a:rPr>
                        <a:t>12.45 – 13.15 </a:t>
                      </a:r>
                      <a:endParaRPr lang="nl-NL" sz="3200" b="0" i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Meenemen in de komende periode.   </a:t>
                      </a:r>
                      <a:endParaRPr lang="nl-NL" sz="32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Overzicht en planning voor onderzoek, analyse enz. &gt; per groep eigen planning laten maken en aanleveren.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Algemeen kanaal </a:t>
                      </a:r>
                      <a:r>
                        <a:rPr lang="nl-NL" sz="2000" b="0" i="0" dirty="0" err="1">
                          <a:effectLst/>
                          <a:latin typeface="Calibri" panose="020F0502020204030204" pitchFamily="34" charset="0"/>
                        </a:rPr>
                        <a:t>lj</a:t>
                      </a:r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 3</a:t>
                      </a:r>
                      <a:r>
                        <a:rPr lang="nl-NL" sz="1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endParaRPr lang="nl-NL" sz="2000" b="0" i="0" dirty="0">
                        <a:effectLst/>
                      </a:endParaRPr>
                    </a:p>
                    <a:p>
                      <a:pPr algn="l" rtl="0" fontAlgn="base"/>
                      <a:endParaRPr lang="nl-NL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Kanaal 3b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Groep 1 t/m 4 </a:t>
                      </a:r>
                      <a:endParaRPr lang="nl-NL" sz="32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endParaRPr lang="nl-NL" sz="3200" b="0" i="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Groep 5 t/m 8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Marieke </a:t>
                      </a:r>
                      <a:endParaRPr lang="nl-NL" sz="32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endParaRPr lang="nl-NL" sz="32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Calibri" panose="020F0502020204030204" pitchFamily="34" charset="0"/>
                        </a:rPr>
                        <a:t>Pascalle  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162467" marR="162467" marT="81234" marB="81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01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79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2DB1491-A2B7-4A8C-8162-E88952852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644"/>
              </p:ext>
            </p:extLst>
          </p:nvPr>
        </p:nvGraphicFramePr>
        <p:xfrm>
          <a:off x="1155983" y="682945"/>
          <a:ext cx="10241984" cy="5492109"/>
        </p:xfrm>
        <a:graphic>
          <a:graphicData uri="http://schemas.openxmlformats.org/drawingml/2006/table">
            <a:tbl>
              <a:tblPr/>
              <a:tblGrid>
                <a:gridCol w="1946333">
                  <a:extLst>
                    <a:ext uri="{9D8B030D-6E8A-4147-A177-3AD203B41FA5}">
                      <a16:colId xmlns:a16="http://schemas.microsoft.com/office/drawing/2014/main" val="1401850779"/>
                    </a:ext>
                  </a:extLst>
                </a:gridCol>
                <a:gridCol w="2717746">
                  <a:extLst>
                    <a:ext uri="{9D8B030D-6E8A-4147-A177-3AD203B41FA5}">
                      <a16:colId xmlns:a16="http://schemas.microsoft.com/office/drawing/2014/main" val="3122842400"/>
                    </a:ext>
                  </a:extLst>
                </a:gridCol>
                <a:gridCol w="2159955">
                  <a:extLst>
                    <a:ext uri="{9D8B030D-6E8A-4147-A177-3AD203B41FA5}">
                      <a16:colId xmlns:a16="http://schemas.microsoft.com/office/drawing/2014/main" val="22667997"/>
                    </a:ext>
                  </a:extLst>
                </a:gridCol>
                <a:gridCol w="1910729">
                  <a:extLst>
                    <a:ext uri="{9D8B030D-6E8A-4147-A177-3AD203B41FA5}">
                      <a16:colId xmlns:a16="http://schemas.microsoft.com/office/drawing/2014/main" val="3341976605"/>
                    </a:ext>
                  </a:extLst>
                </a:gridCol>
                <a:gridCol w="1507221">
                  <a:extLst>
                    <a:ext uri="{9D8B030D-6E8A-4147-A177-3AD203B41FA5}">
                      <a16:colId xmlns:a16="http://schemas.microsoft.com/office/drawing/2014/main" val="3361645126"/>
                    </a:ext>
                  </a:extLst>
                </a:gridCol>
              </a:tblGrid>
              <a:tr h="462909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</a:rPr>
                        <a:t>Maandag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</a:rPr>
                        <a:t>Dinsdag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</a:rPr>
                        <a:t>Woensdag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</a:rPr>
                        <a:t>Donderdag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</a:rPr>
                        <a:t>Vrijdag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45104"/>
                  </a:ext>
                </a:extLst>
              </a:tr>
              <a:tr h="4064815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11:15 – 12:15 uur – Financieel management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Meenemen in de komende periode.  </a:t>
                      </a:r>
                    </a:p>
                    <a:p>
                      <a:pPr algn="l" rtl="0" fontAlgn="base"/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Overzicht en planning voor onderzoek, analyse enz. &gt; per groep eigen planning maken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Intro van het Beoordelingsformulier </a:t>
                      </a:r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</a:p>
                    <a:p>
                      <a:pPr algn="l" rtl="0" fontAlgn="base"/>
                      <a:endParaRPr lang="nl-NL" sz="1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Herhaling LA 3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SDG’s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en de koppeling tussen jullie casus en advies. 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advies.   Werken aan adviesrapport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Werken aan </a:t>
                      </a:r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cucha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 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Focus in begeleiding op inhoud en onderzoeksproces en verwerken tot </a:t>
                      </a:r>
                      <a:r>
                        <a:rPr lang="nl-NL" sz="1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adviesdrapport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 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advies. 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Werken aan pecha kucha.   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Bespreken per groep van de pecha kucha.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Focus in begeleiding op groepsproces / vervolg op vorige week.  </a:t>
                      </a:r>
                      <a:endParaRPr lang="nl-NL" sz="1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Versie 2 LA 2 Theo kader 2-10  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Versie 1 LA 3  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250787"/>
                  </a:ext>
                </a:extLst>
              </a:tr>
            </a:tbl>
          </a:graphicData>
        </a:graphic>
      </p:graphicFrame>
      <p:sp>
        <p:nvSpPr>
          <p:cNvPr id="3" name="Bijschrift: pijl-links 2">
            <a:extLst>
              <a:ext uri="{FF2B5EF4-FFF2-40B4-BE49-F238E27FC236}">
                <a16:creationId xmlns:a16="http://schemas.microsoft.com/office/drawing/2014/main" id="{262EE1CC-5A93-4719-83C5-2D6FDE1CF52F}"/>
              </a:ext>
            </a:extLst>
          </p:cNvPr>
          <p:cNvSpPr/>
          <p:nvPr/>
        </p:nvSpPr>
        <p:spPr>
          <a:xfrm>
            <a:off x="10507380" y="5286375"/>
            <a:ext cx="1484596" cy="120300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IBS week 5</a:t>
            </a:r>
          </a:p>
        </p:txBody>
      </p:sp>
    </p:spTree>
    <p:extLst>
      <p:ext uri="{BB962C8B-B14F-4D97-AF65-F5344CB8AC3E}">
        <p14:creationId xmlns:p14="http://schemas.microsoft.com/office/powerpoint/2010/main" val="181367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3F14E-448F-4FA6-B0C9-1170C7599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nl-NL" dirty="0"/>
              <a:t>Financieel management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36BA1F-AEC1-4771-8C0A-0719283DF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Voorbereiding op de Proeve</a:t>
            </a:r>
          </a:p>
          <a:p>
            <a:r>
              <a:rPr lang="nl-NL" dirty="0"/>
              <a:t>Les van maandag 28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244201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041B4-23FE-4F1C-827E-9A14FA912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nl-NL" dirty="0"/>
              <a:t>Welkom terug!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3DEAA1-50BB-40EA-A8DE-77E27ED96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 kijken naar de komende weken; wat staat er op de planning, wanneer zijn er projecturen deadlines en andere belangrijke IBS-zaken.</a:t>
            </a:r>
          </a:p>
          <a:p>
            <a:r>
              <a:rPr lang="nl-NL" dirty="0"/>
              <a:t>Per groep krijg je de tijd om een goede planning te maken. </a:t>
            </a:r>
          </a:p>
        </p:txBody>
      </p:sp>
    </p:spTree>
    <p:extLst>
      <p:ext uri="{BB962C8B-B14F-4D97-AF65-F5344CB8AC3E}">
        <p14:creationId xmlns:p14="http://schemas.microsoft.com/office/powerpoint/2010/main" val="297975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866E6-2054-43A3-9ECA-DA3D743EF8F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nl-NL" dirty="0"/>
              <a:t>Wat gaan we doen?!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5FCFBD2-54FC-49F3-9387-78A7073534EA}"/>
              </a:ext>
            </a:extLst>
          </p:cNvPr>
          <p:cNvSpPr txBox="1"/>
          <p:nvPr/>
        </p:nvSpPr>
        <p:spPr>
          <a:xfrm>
            <a:off x="981075" y="2305050"/>
            <a:ext cx="10010775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dirty="0"/>
              <a:t>Om wat structuur te creëren, kijken we naar de planning van de komende weken.</a:t>
            </a:r>
          </a:p>
          <a:p>
            <a:endParaRPr lang="nl-NL" dirty="0"/>
          </a:p>
          <a:p>
            <a:r>
              <a:rPr lang="nl-NL" dirty="0"/>
              <a:t>In rood zie je de ‘lessen’, in zwart de projecturen, in groen de focus van de begeleiders. Vetgedrukt in zwart de toets onderdelen van deze periode.  </a:t>
            </a:r>
          </a:p>
          <a:p>
            <a:endParaRPr lang="nl-NL" dirty="0"/>
          </a:p>
          <a:p>
            <a:r>
              <a:rPr lang="nl-NL" dirty="0"/>
              <a:t>Belangrijke deadlines: </a:t>
            </a:r>
          </a:p>
          <a:p>
            <a:r>
              <a:rPr lang="nl-NL" dirty="0"/>
              <a:t>-    </a:t>
            </a:r>
            <a:r>
              <a:rPr lang="nl-NL" dirty="0" err="1"/>
              <a:t>Pucha</a:t>
            </a:r>
            <a:r>
              <a:rPr lang="nl-NL" dirty="0"/>
              <a:t> </a:t>
            </a:r>
            <a:r>
              <a:rPr lang="nl-NL" dirty="0" err="1"/>
              <a:t>Kucha</a:t>
            </a:r>
            <a:r>
              <a:rPr lang="nl-NL" dirty="0"/>
              <a:t> voor de opdrachtgevers op 14 oktober tussen 12.00 en 14.00 uur  </a:t>
            </a:r>
          </a:p>
          <a:p>
            <a:r>
              <a:rPr lang="nl-NL" dirty="0">
                <a:ea typeface="+mn-lt"/>
                <a:cs typeface="+mn-lt"/>
              </a:rPr>
              <a:t>-    Feedback op orde (portfolio) uiterlijk 29 oktober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Opleveren adviesrapport: vrijdag 30 oktober </a:t>
            </a:r>
            <a:endParaRPr lang="nl-NL" dirty="0">
              <a:cs typeface="Calibri"/>
            </a:endParaRP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  <a:p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643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7E8B3F77-672C-4D9C-A735-EBAD193DC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1689"/>
              </p:ext>
            </p:extLst>
          </p:nvPr>
        </p:nvGraphicFramePr>
        <p:xfrm>
          <a:off x="366183" y="179073"/>
          <a:ext cx="11459634" cy="6443014"/>
        </p:xfrm>
        <a:graphic>
          <a:graphicData uri="http://schemas.openxmlformats.org/drawingml/2006/table">
            <a:tbl>
              <a:tblPr firstRow="1" bandRow="1"/>
              <a:tblGrid>
                <a:gridCol w="271992">
                  <a:extLst>
                    <a:ext uri="{9D8B030D-6E8A-4147-A177-3AD203B41FA5}">
                      <a16:colId xmlns:a16="http://schemas.microsoft.com/office/drawing/2014/main" val="2926370979"/>
                    </a:ext>
                  </a:extLst>
                </a:gridCol>
                <a:gridCol w="2364561">
                  <a:extLst>
                    <a:ext uri="{9D8B030D-6E8A-4147-A177-3AD203B41FA5}">
                      <a16:colId xmlns:a16="http://schemas.microsoft.com/office/drawing/2014/main" val="4081745726"/>
                    </a:ext>
                  </a:extLst>
                </a:gridCol>
                <a:gridCol w="2495052">
                  <a:extLst>
                    <a:ext uri="{9D8B030D-6E8A-4147-A177-3AD203B41FA5}">
                      <a16:colId xmlns:a16="http://schemas.microsoft.com/office/drawing/2014/main" val="2128072219"/>
                    </a:ext>
                  </a:extLst>
                </a:gridCol>
                <a:gridCol w="2828362">
                  <a:extLst>
                    <a:ext uri="{9D8B030D-6E8A-4147-A177-3AD203B41FA5}">
                      <a16:colId xmlns:a16="http://schemas.microsoft.com/office/drawing/2014/main" val="2959996876"/>
                    </a:ext>
                  </a:extLst>
                </a:gridCol>
                <a:gridCol w="2412088">
                  <a:extLst>
                    <a:ext uri="{9D8B030D-6E8A-4147-A177-3AD203B41FA5}">
                      <a16:colId xmlns:a16="http://schemas.microsoft.com/office/drawing/2014/main" val="357180311"/>
                    </a:ext>
                  </a:extLst>
                </a:gridCol>
                <a:gridCol w="1087579">
                  <a:extLst>
                    <a:ext uri="{9D8B030D-6E8A-4147-A177-3AD203B41FA5}">
                      <a16:colId xmlns:a16="http://schemas.microsoft.com/office/drawing/2014/main" val="2575093851"/>
                    </a:ext>
                  </a:extLst>
                </a:gridCol>
              </a:tblGrid>
              <a:tr h="1957346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100" b="0" i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6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11:15 – 12:15 uur 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Financieel management  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Meenemen in de komende periode.  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Overzicht en planning voor onderzoek, analyse enz. &gt; 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groep eigen planning.  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Intro van het Beoordelingsformulier </a:t>
                      </a:r>
                      <a:r>
                        <a:rPr lang="nl-NL" sz="14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4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Herhaling LA 3 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 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100" b="0" i="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SDG’s</a:t>
                      </a:r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en de koppeling tussen jullie casus en advies. 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advies. 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Werken aan adviesrapport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Werken aan 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Focus in begeleiding op inhoud en onderzoeksproces en verwerken tot adviesrapport. </a:t>
                      </a:r>
                      <a:endParaRPr lang="nl-NL" sz="2800" b="0" i="0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Projecturen: werken aan omzetten van data in analyse en advies.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Werken aan 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   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Bespreken per groep van de 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Focus in begeleiding op groepsproces / vervolg op vorige week.  </a:t>
                      </a:r>
                      <a:endParaRPr lang="nl-NL" sz="2800" b="0" i="0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Versie 2 LA 2 Theo kader 2-10  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Versie 1 LA 3  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 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016970"/>
                  </a:ext>
                </a:extLst>
              </a:tr>
              <a:tr h="1075895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nl-N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:15 – 12:15 uur  </a:t>
                      </a:r>
                    </a:p>
                    <a:p>
                      <a:pPr rtl="0" fontAlgn="base"/>
                      <a:r>
                        <a:rPr lang="nl-NL" sz="1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Opstart  </a:t>
                      </a:r>
                    </a:p>
                    <a:p>
                      <a:pPr rtl="0" fontAlgn="base"/>
                      <a:r>
                        <a:rPr lang="nl-NL" sz="1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Financieel management  </a:t>
                      </a:r>
                    </a:p>
                    <a:p>
                      <a:pPr rtl="0" fontAlgn="base"/>
                      <a:r>
                        <a:rPr lang="nl-N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uren voor o.a. feedback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LA 4 intro 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Projecturen   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Wet- en regelgeving in relatie tot adviesrapport. 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Focus in begeleiding op inhoud en onderzoeksproces en verwerken tot adviesrapport   </a:t>
                      </a:r>
                      <a:endParaRPr lang="nl-NL" sz="2800" b="0" i="0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Oefenen in groepen 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+ maken definitieve versie .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9-10: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Versie 2 LA 3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Versie 1 LA 4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887161"/>
                  </a:ext>
                </a:extLst>
              </a:tr>
              <a:tr h="1490703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La 4 Advies nogmaals  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Keuze uit drie inhoudelijke workshop waarbij min. 1 lid van de groep aanwezig is:  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Innovatie 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Groen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Wet- en regelgeving</a:t>
                      </a:r>
                      <a:endParaRPr lang="nl-NL" sz="2800" b="0" i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Generale repetitie 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1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kucha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Presentaties aan de opdrachtgever: 14 oktober tussen 12.00 en 14.00 uur 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Feedback verwerken n.a.v. presentaties in IBS verslag.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nl-NL" sz="14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75574"/>
                  </a:ext>
                </a:extLst>
              </a:tr>
              <a:tr h="246289">
                <a:tc>
                  <a:txBody>
                    <a:bodyPr/>
                    <a:lstStyle/>
                    <a:p>
                      <a:pPr algn="l" rtl="0" fontAlgn="base"/>
                      <a:endParaRPr lang="nl-NL" sz="14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HERFSTVAKANTIE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2795"/>
                  </a:ext>
                </a:extLst>
              </a:tr>
              <a:tr h="938892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Versie 2 LA 4 26-10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Optioneel; 13.00 uur ‘taal checken met Rianne’.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uren 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Eindevaluatie ‘document verantwoording leerdoelen + samenwerking’, anderen werken in groepjes verder aan IBS.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Begrippen rond behandelde thema’s van de begrippenlijst worden besproken.</a:t>
                      </a:r>
                    </a:p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Portfolio deadline 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nl-NL" sz="1400" b="1" i="0" u="none" strike="noStrike" noProof="0" dirty="0">
                          <a:effectLst/>
                          <a:latin typeface="Calibri"/>
                        </a:rPr>
                        <a:t>Verslag IBS inleveren. </a:t>
                      </a:r>
                      <a:r>
                        <a:rPr lang="nl-NL" sz="2800" b="1" i="0" u="none" strike="noStrike" noProof="0" dirty="0">
                          <a:effectLst/>
                          <a:latin typeface="Calibri"/>
                        </a:rPr>
                        <a:t> </a:t>
                      </a:r>
                      <a:endParaRPr lang="nl-NL" dirty="0"/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266375"/>
                  </a:ext>
                </a:extLst>
              </a:tr>
              <a:tr h="635166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  <a:p>
                      <a:pPr algn="l" rtl="0" fontAlgn="base"/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nl-NL" sz="14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nl-NL" sz="14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nl-NL" sz="1400" b="1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nl-NL" sz="140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Kennistoets </a:t>
                      </a:r>
                      <a:endParaRPr lang="nl-NL" sz="28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54" marR="33254" marT="16627" marB="166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98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57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78F99-B067-46A1-9FF4-7F3629F1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129" y="-173718"/>
            <a:ext cx="10515600" cy="1325563"/>
          </a:xfrm>
        </p:spPr>
        <p:txBody>
          <a:bodyPr/>
          <a:lstStyle/>
          <a:p>
            <a:r>
              <a:rPr lang="nl-NL" dirty="0"/>
              <a:t>Planning maken: een voorbeeld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B1503479-D93F-498C-868F-2E1361BFF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763118"/>
              </p:ext>
            </p:extLst>
          </p:nvPr>
        </p:nvGraphicFramePr>
        <p:xfrm>
          <a:off x="462642" y="834571"/>
          <a:ext cx="11437092" cy="58334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3105">
                  <a:extLst>
                    <a:ext uri="{9D8B030D-6E8A-4147-A177-3AD203B41FA5}">
                      <a16:colId xmlns:a16="http://schemas.microsoft.com/office/drawing/2014/main" val="2780762023"/>
                    </a:ext>
                  </a:extLst>
                </a:gridCol>
                <a:gridCol w="5265964">
                  <a:extLst>
                    <a:ext uri="{9D8B030D-6E8A-4147-A177-3AD203B41FA5}">
                      <a16:colId xmlns:a16="http://schemas.microsoft.com/office/drawing/2014/main" val="2857381227"/>
                    </a:ext>
                  </a:extLst>
                </a:gridCol>
                <a:gridCol w="3629660">
                  <a:extLst>
                    <a:ext uri="{9D8B030D-6E8A-4147-A177-3AD203B41FA5}">
                      <a16:colId xmlns:a16="http://schemas.microsoft.com/office/drawing/2014/main" val="350526138"/>
                    </a:ext>
                  </a:extLst>
                </a:gridCol>
                <a:gridCol w="672141">
                  <a:extLst>
                    <a:ext uri="{9D8B030D-6E8A-4147-A177-3AD203B41FA5}">
                      <a16:colId xmlns:a16="http://schemas.microsoft.com/office/drawing/2014/main" val="2047175545"/>
                    </a:ext>
                  </a:extLst>
                </a:gridCol>
                <a:gridCol w="1056222">
                  <a:extLst>
                    <a:ext uri="{9D8B030D-6E8A-4147-A177-3AD203B41FA5}">
                      <a16:colId xmlns:a16="http://schemas.microsoft.com/office/drawing/2014/main" val="649207566"/>
                    </a:ext>
                  </a:extLst>
                </a:gridCol>
              </a:tblGrid>
              <a:tr h="632053">
                <a:tc>
                  <a:txBody>
                    <a:bodyPr/>
                    <a:lstStyle/>
                    <a:p>
                      <a:r>
                        <a:rPr lang="nl-NL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Adviesrapport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Pucha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kucha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LA’s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Kennis-toets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173579"/>
                  </a:ext>
                </a:extLst>
              </a:tr>
              <a:tr h="632053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Onderzoek uitvoeren, desk research afronden, data analyseren, informatie bundelen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959385"/>
                  </a:ext>
                </a:extLst>
              </a:tr>
              <a:tr h="1169970">
                <a:tc>
                  <a:txBody>
                    <a:bodyPr/>
                    <a:lstStyle/>
                    <a:p>
                      <a:r>
                        <a:rPr lang="nl-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Aantal scenario's maken, beslissen over te geven eindadvies, adviesrapport inrichten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Advies omzetten in </a:t>
                      </a:r>
                      <a:r>
                        <a:rPr lang="nl-NL" dirty="0" err="1"/>
                        <a:t>pecha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kucha</a:t>
                      </a:r>
                      <a:r>
                        <a:rPr lang="nl-NL" dirty="0"/>
                        <a:t> </a:t>
                      </a:r>
                    </a:p>
                    <a:p>
                      <a:r>
                        <a:rPr lang="nl-NL" dirty="0"/>
                        <a:t>Oefenen en check beoordelingsformulier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56851"/>
                  </a:ext>
                </a:extLst>
              </a:tr>
              <a:tr h="1438928"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Adviesrapport verder afmaken en beoordelingsformulier erbij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Generale repetities en laatste aanpassing </a:t>
                      </a:r>
                      <a:r>
                        <a:rPr lang="nl-NL" sz="1800" b="1" dirty="0">
                          <a:solidFill>
                            <a:schemeClr val="tx1"/>
                          </a:solidFill>
                          <a:effectLst/>
                        </a:rPr>
                        <a:t>Presentaties aan de opdrachtgever</a:t>
                      </a:r>
                    </a:p>
                    <a:p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Input van opdrachtgever meenemen in adviesrapport 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673358"/>
                  </a:ext>
                </a:extLst>
              </a:tr>
              <a:tr h="363094">
                <a:tc>
                  <a:txBody>
                    <a:bodyPr/>
                    <a:lstStyle/>
                    <a:p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Herfstvakantie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549858"/>
                  </a:ext>
                </a:extLst>
              </a:tr>
              <a:tr h="901011"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Voorwoord, inleiding, samenvatting, opmaak, APA. Controlelezer. </a:t>
                      </a:r>
                    </a:p>
                    <a:p>
                      <a:pPr lvl="0">
                        <a:buNone/>
                      </a:pPr>
                      <a:r>
                        <a:rPr lang="nl-NL" sz="1800" b="1" i="0" u="none" strike="noStrike" noProof="0" dirty="0">
                          <a:latin typeface="Calibri"/>
                        </a:rPr>
                        <a:t>Verslag IBS inleveren.  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164391"/>
                  </a:ext>
                </a:extLst>
              </a:tr>
              <a:tr h="632053">
                <a:tc>
                  <a:txBody>
                    <a:bodyPr/>
                    <a:lstStyle/>
                    <a:p>
                      <a:r>
                        <a:rPr lang="nl-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solidFill>
                            <a:schemeClr val="tx1"/>
                          </a:solidFill>
                          <a:effectLst/>
                        </a:rPr>
                        <a:t>Kennis-toets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31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892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D5F4A3-511E-4D06-A4AE-CDA58951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4"/>
            <a:ext cx="10515600" cy="14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/>
              <a:t>Opdracht</a:t>
            </a:r>
            <a:r>
              <a:rPr lang="en-US" sz="4000" dirty="0"/>
              <a:t> per </a:t>
            </a:r>
            <a:r>
              <a:rPr lang="en-US" sz="4000" dirty="0" err="1"/>
              <a:t>groep</a:t>
            </a:r>
            <a:endParaRPr lang="en-US" sz="40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F3F4D5D-6B2B-48E0-B44F-D578DDA8074F}"/>
              </a:ext>
            </a:extLst>
          </p:cNvPr>
          <p:cNvSpPr txBox="1"/>
          <p:nvPr/>
        </p:nvSpPr>
        <p:spPr>
          <a:xfrm>
            <a:off x="838200" y="1847128"/>
            <a:ext cx="3990968" cy="42726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Gebruik</a:t>
            </a:r>
            <a:r>
              <a:rPr lang="en-US" sz="2400" dirty="0"/>
              <a:t> het </a:t>
            </a:r>
            <a:r>
              <a:rPr lang="en-US" sz="2400" dirty="0" err="1"/>
              <a:t>komende</a:t>
            </a:r>
            <a:r>
              <a:rPr lang="en-US" sz="2400" dirty="0"/>
              <a:t> half </a:t>
            </a:r>
            <a:r>
              <a:rPr lang="en-US" sz="2400" dirty="0" err="1"/>
              <a:t>uur</a:t>
            </a:r>
            <a:r>
              <a:rPr lang="en-US" sz="2400" dirty="0"/>
              <a:t> om </a:t>
            </a:r>
            <a:r>
              <a:rPr lang="en-US" sz="2400" dirty="0" err="1"/>
              <a:t>een</a:t>
            </a:r>
            <a:r>
              <a:rPr lang="en-US" sz="2400" dirty="0"/>
              <a:t> eigen planning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maken</a:t>
            </a:r>
            <a:r>
              <a:rPr lang="en-US" sz="2400" dirty="0"/>
              <a:t>: 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Kies</a:t>
            </a:r>
            <a:r>
              <a:rPr lang="en-US" sz="2400" dirty="0"/>
              <a:t> je eigen </a:t>
            </a:r>
            <a:r>
              <a:rPr lang="en-US" sz="2400" dirty="0" err="1"/>
              <a:t>vorm</a:t>
            </a:r>
            <a:r>
              <a:rPr lang="en-US" sz="2400" dirty="0"/>
              <a:t> of </a:t>
            </a:r>
            <a:r>
              <a:rPr lang="en-US" sz="2400" dirty="0" err="1"/>
              <a:t>opzet</a:t>
            </a:r>
            <a:r>
              <a:rPr lang="en-US" sz="2400" dirty="0"/>
              <a:t>; </a:t>
            </a:r>
            <a:r>
              <a:rPr lang="en-US" sz="2400" dirty="0" err="1"/>
              <a:t>hou</a:t>
            </a:r>
            <a:r>
              <a:rPr lang="en-US" sz="2400" dirty="0"/>
              <a:t> het </a:t>
            </a:r>
            <a:r>
              <a:rPr lang="en-US" sz="2400" dirty="0" err="1"/>
              <a:t>simpel</a:t>
            </a:r>
            <a:r>
              <a:rPr lang="en-US" sz="2400" dirty="0"/>
              <a:t> en </a:t>
            </a:r>
            <a:r>
              <a:rPr lang="en-US" sz="2400" dirty="0" err="1"/>
              <a:t>efficiënt</a:t>
            </a:r>
            <a:r>
              <a:rPr lang="en-US" sz="2400" dirty="0"/>
              <a:t>.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Zet</a:t>
            </a:r>
            <a:r>
              <a:rPr lang="en-US" sz="2400" dirty="0"/>
              <a:t> er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alleen</a:t>
            </a:r>
            <a:r>
              <a:rPr lang="en-US" sz="2400" dirty="0"/>
              <a:t> deadlines in maar </a:t>
            </a:r>
            <a:r>
              <a:rPr lang="en-US" sz="2400" dirty="0" err="1"/>
              <a:t>ook</a:t>
            </a:r>
            <a:r>
              <a:rPr lang="en-US" sz="2400" dirty="0"/>
              <a:t> concrete data en </a:t>
            </a:r>
            <a:r>
              <a:rPr lang="en-US" sz="2400" dirty="0" err="1"/>
              <a:t>namen</a:t>
            </a:r>
            <a:r>
              <a:rPr lang="en-US" sz="2400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Kijk</a:t>
            </a:r>
            <a:r>
              <a:rPr lang="en-US" sz="2400" dirty="0"/>
              <a:t> hoe je zo </a:t>
            </a:r>
            <a:r>
              <a:rPr lang="en-US" sz="2400" dirty="0" err="1"/>
              <a:t>efficiënt</a:t>
            </a:r>
            <a:r>
              <a:rPr lang="en-US" sz="2400" dirty="0"/>
              <a:t> </a:t>
            </a:r>
            <a:r>
              <a:rPr lang="en-US" sz="2400" dirty="0" err="1"/>
              <a:t>mogelijk</a:t>
            </a:r>
            <a:r>
              <a:rPr lang="en-US" sz="2400" dirty="0"/>
              <a:t> taken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verdelen</a:t>
            </a:r>
            <a:r>
              <a:rPr lang="en-US" sz="2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Over half </a:t>
            </a:r>
            <a:r>
              <a:rPr lang="en-US" sz="2400" dirty="0" err="1"/>
              <a:t>uurtje</a:t>
            </a:r>
            <a:r>
              <a:rPr lang="en-US" sz="2400" dirty="0"/>
              <a:t> is </a:t>
            </a:r>
            <a:r>
              <a:rPr lang="en-US" sz="2400" dirty="0" err="1"/>
              <a:t>iedereen</a:t>
            </a:r>
            <a:r>
              <a:rPr lang="en-US" sz="2400" dirty="0"/>
              <a:t> </a:t>
            </a:r>
            <a:r>
              <a:rPr lang="en-US" sz="2400" dirty="0" err="1"/>
              <a:t>weer</a:t>
            </a:r>
            <a:r>
              <a:rPr lang="en-US" sz="2400" dirty="0"/>
              <a:t> online </a:t>
            </a:r>
            <a:r>
              <a:rPr lang="en-US" sz="2400" dirty="0" err="1"/>
              <a:t>hier</a:t>
            </a:r>
            <a:r>
              <a:rPr lang="en-US" sz="2400" dirty="0"/>
              <a:t>. Zorg </a:t>
            </a:r>
            <a:r>
              <a:rPr lang="en-US" sz="2400" dirty="0" err="1"/>
              <a:t>dat</a:t>
            </a:r>
            <a:r>
              <a:rPr lang="en-US" sz="2400" dirty="0"/>
              <a:t> je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versie</a:t>
            </a:r>
            <a:r>
              <a:rPr lang="en-US" sz="2400" dirty="0"/>
              <a:t> </a:t>
            </a:r>
            <a:r>
              <a:rPr lang="en-US" sz="2400" dirty="0" err="1"/>
              <a:t>kunt</a:t>
            </a:r>
            <a:r>
              <a:rPr lang="en-US" sz="2400" dirty="0"/>
              <a:t> laten </a:t>
            </a:r>
            <a:r>
              <a:rPr lang="en-US" sz="2400" dirty="0" err="1"/>
              <a:t>zien</a:t>
            </a:r>
            <a:r>
              <a:rPr lang="en-US" sz="2400" dirty="0"/>
              <a:t> en </a:t>
            </a:r>
            <a:r>
              <a:rPr lang="en-US" sz="2400" dirty="0" err="1"/>
              <a:t>toelichten</a:t>
            </a:r>
            <a:r>
              <a:rPr lang="en-US" sz="2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81E1A83-30CE-4C42-A2D0-CF761AD01F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45" t="1" r="-2" b="-4201"/>
          <a:stretch/>
        </p:blipFill>
        <p:spPr>
          <a:xfrm>
            <a:off x="5191130" y="1657402"/>
            <a:ext cx="6162670" cy="445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04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A5B701-CB4B-4FF8-8344-9250F8B6B4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0CD267-6920-42EC-86A8-498AA197D3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797384-9FC7-4F16-B3D4-498CA9485A71}">
  <ds:schemaRefs>
    <ds:schemaRef ds:uri="47a28104-336f-447d-946e-e305ac2bcd47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34354c1b-6b8c-435b-ad50-990538c19557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854</Words>
  <Application>Microsoft Office PowerPoint</Application>
  <PresentationFormat>Breedbeeld</PresentationFormat>
  <Paragraphs>192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Aftrap IBS De Leefbare stad  week 5 lj3 </vt:lpstr>
      <vt:lpstr>PowerPoint-presentatie</vt:lpstr>
      <vt:lpstr>PowerPoint-presentatie</vt:lpstr>
      <vt:lpstr>Financieel management </vt:lpstr>
      <vt:lpstr>Welkom terug!</vt:lpstr>
      <vt:lpstr>Wat gaan we doen?! </vt:lpstr>
      <vt:lpstr>PowerPoint-presentatie</vt:lpstr>
      <vt:lpstr>Planning maken: een voorbeeld</vt:lpstr>
      <vt:lpstr>Opdracht per groep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Aftrap IBS De Leefbare stad  week 5 lj3 </dc:title>
  <dc:creator>Pascalle Cup</dc:creator>
  <cp:lastModifiedBy>Pascalle Cup</cp:lastModifiedBy>
  <cp:revision>40</cp:revision>
  <dcterms:created xsi:type="dcterms:W3CDTF">2020-09-27T19:56:22Z</dcterms:created>
  <dcterms:modified xsi:type="dcterms:W3CDTF">2020-09-28T10:23:25Z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